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6" r:id="rId5"/>
    <p:sldId id="264" r:id="rId6"/>
    <p:sldId id="269" r:id="rId7"/>
    <p:sldId id="268" r:id="rId8"/>
    <p:sldId id="273" r:id="rId9"/>
    <p:sldId id="267" r:id="rId10"/>
    <p:sldId id="270" r:id="rId11"/>
    <p:sldId id="271" r:id="rId12"/>
    <p:sldId id="263" r:id="rId13"/>
    <p:sldId id="265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8CD6-98FE-49CC-8E65-D0FE2C56AB9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D0F4-95A2-4F01-8DC3-DCEFA329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Importance </a:t>
            </a:r>
            <a:r>
              <a:rPr lang="en-US" dirty="0" smtClean="0"/>
              <a:t>of Private Sector Participation in the Public Procurement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Barbados - 14 June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Construction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Publicly advertised</a:t>
            </a:r>
          </a:p>
          <a:p>
            <a:r>
              <a:rPr lang="en-029" dirty="0" smtClean="0"/>
              <a:t>Already designed project</a:t>
            </a:r>
          </a:p>
          <a:p>
            <a:r>
              <a:rPr lang="en-029" dirty="0" smtClean="0"/>
              <a:t>Some proof of competency and solvency</a:t>
            </a:r>
          </a:p>
          <a:p>
            <a:r>
              <a:rPr lang="en-029" dirty="0" smtClean="0"/>
              <a:t>Tenders opened publicly at committee office</a:t>
            </a:r>
          </a:p>
          <a:p>
            <a:r>
              <a:rPr lang="en-029" dirty="0" smtClean="0"/>
              <a:t>List of all bids published</a:t>
            </a:r>
          </a:p>
          <a:p>
            <a:pPr marL="0" indent="0">
              <a:buNone/>
            </a:pP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xmlns="" val="28575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u="sng" dirty="0" smtClean="0"/>
              <a:t>Public Perception </a:t>
            </a:r>
            <a:r>
              <a:rPr lang="en-029" dirty="0" smtClean="0"/>
              <a:t>of honesty of various professions (Gallup poll Dec 2015)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/>
          </a:p>
          <a:p>
            <a:endParaRPr lang="en-029" dirty="0" smtClean="0"/>
          </a:p>
          <a:p>
            <a:r>
              <a:rPr lang="en-029" dirty="0" smtClean="0"/>
              <a:t>Top </a:t>
            </a:r>
            <a:r>
              <a:rPr lang="en-029" dirty="0" smtClean="0"/>
              <a:t>– Health professionals</a:t>
            </a:r>
          </a:p>
          <a:p>
            <a:r>
              <a:rPr lang="en-029" dirty="0" smtClean="0"/>
              <a:t>Near the bottom – business executives, union leaders</a:t>
            </a:r>
          </a:p>
          <a:p>
            <a:r>
              <a:rPr lang="en-029" dirty="0"/>
              <a:t>Bottom – political lobbyists, </a:t>
            </a:r>
            <a:r>
              <a:rPr lang="en-029" dirty="0" smtClean="0"/>
              <a:t>politicians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xmlns="" val="15591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8iJ1t4lX5eH9vl7BD7f9zMO4M--aqBJzqQCbLXT36HW4BQec0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8236"/>
            <a:ext cx="6934200" cy="61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huffingtonpost.com/2014-10-03-blogbellcur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597" y="914400"/>
            <a:ext cx="862669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5400" dirty="0" smtClean="0"/>
              <a:t>Wish List</a:t>
            </a:r>
            <a:endParaRPr lang="en-029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4000" dirty="0" smtClean="0"/>
              <a:t>Transparency</a:t>
            </a:r>
          </a:p>
          <a:p>
            <a:pPr algn="ctr"/>
            <a:r>
              <a:rPr lang="en-029" sz="4000" dirty="0" smtClean="0"/>
              <a:t>Clarity</a:t>
            </a:r>
          </a:p>
          <a:p>
            <a:pPr algn="ctr"/>
            <a:r>
              <a:rPr lang="en-029" sz="4000" dirty="0" smtClean="0"/>
              <a:t>Fairness</a:t>
            </a:r>
          </a:p>
          <a:p>
            <a:pPr algn="ctr"/>
            <a:r>
              <a:rPr lang="en-029" sz="4000" dirty="0" smtClean="0"/>
              <a:t>Straightforward process</a:t>
            </a:r>
          </a:p>
          <a:p>
            <a:pPr algn="ctr"/>
            <a:r>
              <a:rPr lang="en-029" sz="4000" dirty="0" smtClean="0"/>
              <a:t>Ability to appeal</a:t>
            </a:r>
            <a:endParaRPr lang="en-029" sz="4000" dirty="0"/>
          </a:p>
        </p:txBody>
      </p:sp>
    </p:spTree>
    <p:extLst>
      <p:ext uri="{BB962C8B-B14F-4D97-AF65-F5344CB8AC3E}">
        <p14:creationId xmlns:p14="http://schemas.microsoft.com/office/powerpoint/2010/main" xmlns="" val="22012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438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Thank You!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... for Changes to the Foreign &lt;b&gt;Corrupt&lt;/b&gt; Practices Act - Policy and Medic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781" y="1295400"/>
            <a:ext cx="6503271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backlash against Perceived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FIFA</a:t>
            </a:r>
          </a:p>
          <a:p>
            <a:r>
              <a:rPr lang="en-US" dirty="0" smtClean="0"/>
              <a:t>Guatemala 2015 – La Linea corruption case</a:t>
            </a:r>
          </a:p>
          <a:p>
            <a:r>
              <a:rPr lang="en-US" dirty="0" smtClean="0"/>
              <a:t>Mexico (3 out of 3 anti-corruption law)</a:t>
            </a:r>
          </a:p>
          <a:p>
            <a:r>
              <a:rPr lang="en-US" dirty="0" smtClean="0"/>
              <a:t>Brazil - vote to impeach president</a:t>
            </a:r>
          </a:p>
          <a:p>
            <a:r>
              <a:rPr lang="en-US" dirty="0" smtClean="0"/>
              <a:t>Argentina – former president charged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Why does this corruption matter?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It’s our taxes</a:t>
            </a:r>
          </a:p>
          <a:p>
            <a:r>
              <a:rPr lang="en-029" dirty="0" smtClean="0"/>
              <a:t>Inflates cost</a:t>
            </a:r>
          </a:p>
          <a:p>
            <a:r>
              <a:rPr lang="en-029" dirty="0" smtClean="0"/>
              <a:t>Bad decisions</a:t>
            </a:r>
          </a:p>
          <a:p>
            <a:r>
              <a:rPr lang="en-029" dirty="0" smtClean="0"/>
              <a:t>It’s unfair</a:t>
            </a:r>
          </a:p>
          <a:p>
            <a:r>
              <a:rPr lang="en-029" dirty="0" smtClean="0"/>
              <a:t>Poor are hurt the most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xmlns="" val="32090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igmaterial.com/dateline/vn_1974/images/Ot_Corrup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7046495" cy="535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88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Ideal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Advertised publicly</a:t>
            </a:r>
          </a:p>
          <a:p>
            <a:r>
              <a:rPr lang="en-029" dirty="0" smtClean="0"/>
              <a:t>Few restrictions to qualify</a:t>
            </a:r>
          </a:p>
          <a:p>
            <a:r>
              <a:rPr lang="en-029" dirty="0" smtClean="0"/>
              <a:t>Clarity on what is being bid on</a:t>
            </a:r>
          </a:p>
          <a:p>
            <a:r>
              <a:rPr lang="en-029" dirty="0" smtClean="0"/>
              <a:t>Transparency: publicly published </a:t>
            </a:r>
            <a:r>
              <a:rPr lang="en-029" dirty="0" smtClean="0"/>
              <a:t>results</a:t>
            </a:r>
          </a:p>
          <a:p>
            <a:r>
              <a:rPr lang="en-029" dirty="0" smtClean="0"/>
              <a:t>Straightforward process to fulfil contract (duty free certificate)</a:t>
            </a: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xmlns="" val="10613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Not Ideal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Onerous and complex pre-qualification</a:t>
            </a:r>
          </a:p>
          <a:p>
            <a:pPr lvl="1"/>
            <a:r>
              <a:rPr lang="en-029" dirty="0" smtClean="0"/>
              <a:t>Excessive degrees, experience</a:t>
            </a:r>
          </a:p>
          <a:p>
            <a:pPr lvl="1"/>
            <a:r>
              <a:rPr lang="en-029" dirty="0" smtClean="0"/>
              <a:t>Multiple hard to obtain certificates</a:t>
            </a:r>
          </a:p>
          <a:p>
            <a:pPr lvl="1"/>
            <a:r>
              <a:rPr lang="en-029" dirty="0" smtClean="0"/>
              <a:t>Performance Bonds</a:t>
            </a:r>
            <a:endParaRPr lang="en-029" dirty="0" smtClean="0"/>
          </a:p>
          <a:p>
            <a:r>
              <a:rPr lang="en-029" dirty="0" smtClean="0"/>
              <a:t>Unclear </a:t>
            </a:r>
            <a:r>
              <a:rPr lang="en-029" dirty="0" smtClean="0"/>
              <a:t>conditions/Ability for bidder to define quality</a:t>
            </a:r>
          </a:p>
          <a:p>
            <a:r>
              <a:rPr lang="en-029" dirty="0" smtClean="0"/>
              <a:t>Specifying </a:t>
            </a:r>
            <a:r>
              <a:rPr lang="en-029" dirty="0" smtClean="0"/>
              <a:t>a brand rather than a generic </a:t>
            </a:r>
          </a:p>
        </p:txBody>
      </p:sp>
    </p:spTree>
    <p:extLst>
      <p:ext uri="{BB962C8B-B14F-4D97-AF65-F5344CB8AC3E}">
        <p14:creationId xmlns:p14="http://schemas.microsoft.com/office/powerpoint/2010/main" xmlns="" val="30974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 burden if application too complex (EPA)</a:t>
            </a:r>
          </a:p>
          <a:p>
            <a:r>
              <a:rPr lang="en-US" dirty="0" smtClean="0"/>
              <a:t>Cash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Barbados Drug Service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029" dirty="0" smtClean="0"/>
              <a:t>Very transparent</a:t>
            </a:r>
          </a:p>
          <a:p>
            <a:r>
              <a:rPr lang="en-029" dirty="0" smtClean="0"/>
              <a:t>Thorough but clear registration process</a:t>
            </a:r>
          </a:p>
          <a:p>
            <a:r>
              <a:rPr lang="en-029" dirty="0" smtClean="0"/>
              <a:t>Formulary and tenders committees</a:t>
            </a:r>
            <a:endParaRPr lang="en-029" dirty="0" smtClean="0"/>
          </a:p>
          <a:p>
            <a:r>
              <a:rPr lang="en-029" dirty="0" smtClean="0"/>
              <a:t>Diverse </a:t>
            </a:r>
            <a:r>
              <a:rPr lang="en-029" dirty="0" smtClean="0"/>
              <a:t>(public and private sector) membership on both</a:t>
            </a:r>
            <a:endParaRPr lang="en-029" dirty="0" smtClean="0"/>
          </a:p>
          <a:p>
            <a:r>
              <a:rPr lang="en-029" dirty="0" smtClean="0"/>
              <a:t>All contract awards published and circulated to all bidders</a:t>
            </a:r>
          </a:p>
          <a:p>
            <a:r>
              <a:rPr lang="en-029" dirty="0" smtClean="0"/>
              <a:t>Losing bids available on request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xmlns="" val="22450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248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Importance of Private Sector Participation in the Public Procurement Process</vt:lpstr>
      <vt:lpstr>Slide 2</vt:lpstr>
      <vt:lpstr>Public backlash against Perceived Corruption</vt:lpstr>
      <vt:lpstr>Why does this corruption matter?</vt:lpstr>
      <vt:lpstr>Slide 5</vt:lpstr>
      <vt:lpstr>Ideal</vt:lpstr>
      <vt:lpstr>Not Ideal</vt:lpstr>
      <vt:lpstr>SME Challenges</vt:lpstr>
      <vt:lpstr>Barbados Drug Service</vt:lpstr>
      <vt:lpstr>Construction</vt:lpstr>
      <vt:lpstr>Public Perception of honesty of various professions (Gallup poll Dec 2015)</vt:lpstr>
      <vt:lpstr>Slide 12</vt:lpstr>
      <vt:lpstr>Slide 13</vt:lpstr>
      <vt:lpstr>Wish List</vt:lpstr>
      <vt:lpstr>Slide 15</vt:lpstr>
    </vt:vector>
  </TitlesOfParts>
  <Company>Armstrong Agencies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Private Sector Participation in the Public Procurement Process</dc:title>
  <dc:creator>Andy Armstrong</dc:creator>
  <cp:lastModifiedBy>Andy Armstrong</cp:lastModifiedBy>
  <cp:revision>31</cp:revision>
  <dcterms:created xsi:type="dcterms:W3CDTF">2016-06-11T14:58:06Z</dcterms:created>
  <dcterms:modified xsi:type="dcterms:W3CDTF">2016-06-13T19:46:09Z</dcterms:modified>
</cp:coreProperties>
</file>